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2" r:id="rId3"/>
    <p:sldId id="263" r:id="rId4"/>
    <p:sldId id="264" r:id="rId5"/>
    <p:sldId id="265" r:id="rId6"/>
    <p:sldId id="266" r:id="rId7"/>
    <p:sldId id="299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2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96" r:id="rId25"/>
    <p:sldId id="297" r:id="rId26"/>
    <p:sldId id="29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8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067F14-FA64-42ED-A78E-53754B606E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6CE2A-733D-4ADA-9635-D33E29B4D3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8A0BC-AE84-4647-88FF-521EA0D3EFE8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0ABBD-3B54-4591-BEDF-74FED1B7DC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6CB9C-24ED-436B-BC85-7E3FE011DD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25347-BF59-459F-862B-1807A1A32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12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68247-0E75-4007-A97C-8E9B09DE45E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136CF-A312-45DC-9FCB-00F3A61F1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3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4C59-75E7-4745-A88B-60E496C151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416" y="2999511"/>
            <a:ext cx="9893584" cy="101880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Arial 48-60 </a:t>
            </a:r>
            <a:r>
              <a:rPr lang="en-US" dirty="0" err="1"/>
              <a:t>pt</a:t>
            </a:r>
            <a:r>
              <a:rPr lang="en-US" dirty="0"/>
              <a:t> Bold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38B69-58B2-40C1-81B1-8E384BF7DE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4416" y="4258343"/>
            <a:ext cx="9462404" cy="1479516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Occasion (if necessary) [Arial 24pt]</a:t>
            </a:r>
            <a:br>
              <a:rPr lang="en-US" dirty="0"/>
            </a:br>
            <a:r>
              <a:rPr lang="en-US" dirty="0"/>
              <a:t>Presented by</a:t>
            </a:r>
            <a:br>
              <a:rPr lang="en-US" dirty="0"/>
            </a:br>
            <a:r>
              <a:rPr lang="en-US" dirty="0"/>
              <a:t>Name, 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73934022-CDAF-4928-8FD6-946603178D4B}"/>
              </a:ext>
            </a:extLst>
          </p:cNvPr>
          <p:cNvGrpSpPr/>
          <p:nvPr userDrawn="1"/>
        </p:nvGrpSpPr>
        <p:grpSpPr>
          <a:xfrm>
            <a:off x="3352022" y="689013"/>
            <a:ext cx="8839978" cy="817650"/>
            <a:chOff x="0" y="0"/>
            <a:chExt cx="3602394" cy="4036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38C422E3-673F-49F2-8DB8-3792AE948460}"/>
                </a:ext>
              </a:extLst>
            </p:cNvPr>
            <p:cNvSpPr/>
            <p:nvPr/>
          </p:nvSpPr>
          <p:spPr>
            <a:xfrm>
              <a:off x="0" y="0"/>
              <a:ext cx="3602394" cy="403657"/>
            </a:xfrm>
            <a:custGeom>
              <a:avLst/>
              <a:gdLst/>
              <a:ahLst/>
              <a:cxnLst/>
              <a:rect l="l" t="t" r="r" b="b"/>
              <a:pathLst>
                <a:path w="3602394" h="403657">
                  <a:moveTo>
                    <a:pt x="203200" y="0"/>
                  </a:moveTo>
                  <a:lnTo>
                    <a:pt x="3602394" y="0"/>
                  </a:lnTo>
                  <a:lnTo>
                    <a:pt x="3399194" y="403657"/>
                  </a:lnTo>
                  <a:lnTo>
                    <a:pt x="0" y="40365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C4DA2"/>
            </a:solidFill>
          </p:spPr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774FF44E-1857-429E-A134-E8D57CEB81C6}"/>
                </a:ext>
              </a:extLst>
            </p:cNvPr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51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EE6FFC4-7869-4D00-9B89-50182750B8D7}"/>
              </a:ext>
            </a:extLst>
          </p:cNvPr>
          <p:cNvGrpSpPr/>
          <p:nvPr userDrawn="1"/>
        </p:nvGrpSpPr>
        <p:grpSpPr>
          <a:xfrm>
            <a:off x="0" y="679372"/>
            <a:ext cx="12192000" cy="821860"/>
            <a:chOff x="0" y="0"/>
            <a:chExt cx="4623682" cy="441418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8D066CA2-609E-46E5-B821-8C99FE900FFF}"/>
                </a:ext>
              </a:extLst>
            </p:cNvPr>
            <p:cNvSpPr/>
            <p:nvPr/>
          </p:nvSpPr>
          <p:spPr>
            <a:xfrm>
              <a:off x="0" y="0"/>
              <a:ext cx="4623681" cy="441418"/>
            </a:xfrm>
            <a:custGeom>
              <a:avLst/>
              <a:gdLst/>
              <a:ahLst/>
              <a:cxnLst/>
              <a:rect l="l" t="t" r="r" b="b"/>
              <a:pathLst>
                <a:path w="4623681" h="441418">
                  <a:moveTo>
                    <a:pt x="203200" y="0"/>
                  </a:moveTo>
                  <a:lnTo>
                    <a:pt x="4623681" y="0"/>
                  </a:lnTo>
                  <a:lnTo>
                    <a:pt x="4420481" y="441418"/>
                  </a:lnTo>
                  <a:lnTo>
                    <a:pt x="0" y="4414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C4DA2"/>
            </a:solidFill>
          </p:spPr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02355307-4653-47CA-AAD3-7107104AD390}"/>
                </a:ext>
              </a:extLst>
            </p:cNvPr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4DFD9B7-01BB-4BBB-8FB0-E0523907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0067" y="6474334"/>
            <a:ext cx="436756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2E167A-41F3-4660-A90E-1443FD7C0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94" y="679372"/>
            <a:ext cx="10515600" cy="821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 [Arial 38-42 pt. white, bold]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5A2440-E7D6-4C24-A90B-A188EC55A8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3693" y="1811079"/>
            <a:ext cx="11033130" cy="4351338"/>
          </a:xfrm>
        </p:spPr>
        <p:txBody>
          <a:bodyPr>
            <a:normAutofit/>
          </a:bodyPr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 [Arial 26]</a:t>
            </a:r>
          </a:p>
          <a:p>
            <a:pPr lvl="1"/>
            <a:r>
              <a:rPr lang="en-US" dirty="0"/>
              <a:t>Second level [Arial 24]</a:t>
            </a:r>
          </a:p>
          <a:p>
            <a:pPr lvl="2"/>
            <a:r>
              <a:rPr lang="en-US" dirty="0"/>
              <a:t>Third level [Arial 22]</a:t>
            </a:r>
          </a:p>
          <a:p>
            <a:pPr lvl="3"/>
            <a:r>
              <a:rPr lang="en-US" dirty="0"/>
              <a:t>Fourth level [Arial 20]</a:t>
            </a:r>
          </a:p>
          <a:p>
            <a:pPr lvl="4"/>
            <a:r>
              <a:rPr lang="en-US" dirty="0"/>
              <a:t>Fifth level [Arial 18]</a:t>
            </a:r>
          </a:p>
        </p:txBody>
      </p:sp>
    </p:spTree>
    <p:extLst>
      <p:ext uri="{BB962C8B-B14F-4D97-AF65-F5344CB8AC3E}">
        <p14:creationId xmlns:p14="http://schemas.microsoft.com/office/powerpoint/2010/main" val="178382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6ACC27B1-1EA5-42C0-AE01-985ABC2A1868}"/>
              </a:ext>
            </a:extLst>
          </p:cNvPr>
          <p:cNvGrpSpPr/>
          <p:nvPr userDrawn="1"/>
        </p:nvGrpSpPr>
        <p:grpSpPr>
          <a:xfrm>
            <a:off x="0" y="679372"/>
            <a:ext cx="12192000" cy="821860"/>
            <a:chOff x="0" y="0"/>
            <a:chExt cx="4623682" cy="441418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5CEDE6FA-5F30-4C34-AB49-AF6CF84EB5B1}"/>
                </a:ext>
              </a:extLst>
            </p:cNvPr>
            <p:cNvSpPr/>
            <p:nvPr/>
          </p:nvSpPr>
          <p:spPr>
            <a:xfrm>
              <a:off x="0" y="0"/>
              <a:ext cx="4623681" cy="441418"/>
            </a:xfrm>
            <a:custGeom>
              <a:avLst/>
              <a:gdLst/>
              <a:ahLst/>
              <a:cxnLst/>
              <a:rect l="l" t="t" r="r" b="b"/>
              <a:pathLst>
                <a:path w="4623681" h="441418">
                  <a:moveTo>
                    <a:pt x="203200" y="0"/>
                  </a:moveTo>
                  <a:lnTo>
                    <a:pt x="4623681" y="0"/>
                  </a:lnTo>
                  <a:lnTo>
                    <a:pt x="4420481" y="441418"/>
                  </a:lnTo>
                  <a:lnTo>
                    <a:pt x="0" y="4414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C4DA2"/>
            </a:solidFill>
          </p:spPr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BA89EA30-6BFA-4AFE-8BAE-BBEFB84A4D6B}"/>
                </a:ext>
              </a:extLst>
            </p:cNvPr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78E4F9-A71B-4171-AA86-0337DAD44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94" y="679372"/>
            <a:ext cx="10515600" cy="8218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 [Arial 38-42 pt. white, bold]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7A731-784F-4450-AE41-909BC03C91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3693" y="1811079"/>
            <a:ext cx="6280853" cy="4351338"/>
          </a:xfrm>
        </p:spPr>
        <p:txBody>
          <a:bodyPr>
            <a:normAutofit/>
          </a:bodyPr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 [Arial 26]</a:t>
            </a:r>
          </a:p>
          <a:p>
            <a:pPr lvl="1"/>
            <a:r>
              <a:rPr lang="en-US" dirty="0"/>
              <a:t>Second level [Arial 24]</a:t>
            </a:r>
          </a:p>
          <a:p>
            <a:pPr lvl="2"/>
            <a:r>
              <a:rPr lang="en-US" dirty="0"/>
              <a:t>Third level [Arial 22]</a:t>
            </a:r>
          </a:p>
          <a:p>
            <a:pPr lvl="3"/>
            <a:r>
              <a:rPr lang="en-US" dirty="0"/>
              <a:t>Fourth level [Arial 20]</a:t>
            </a:r>
          </a:p>
          <a:p>
            <a:pPr lvl="4"/>
            <a:r>
              <a:rPr lang="en-US" dirty="0"/>
              <a:t>Fifth level [Arial 18]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59943DB-0A11-44B9-BE51-CE0C5F2BD9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092176" y="1811079"/>
            <a:ext cx="4508533" cy="4335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69B9CFED-80A4-478E-A775-7962176C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0067" y="6474334"/>
            <a:ext cx="436756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3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7BF69-1F5A-415C-B02B-F4BB3D1C8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D92C4F8-2851-4D34-B62E-441D88A723CC}"/>
              </a:ext>
            </a:extLst>
          </p:cNvPr>
          <p:cNvSpPr/>
          <p:nvPr userDrawn="1"/>
        </p:nvSpPr>
        <p:spPr>
          <a:xfrm>
            <a:off x="0" y="679372"/>
            <a:ext cx="12191997" cy="821860"/>
          </a:xfrm>
          <a:custGeom>
            <a:avLst/>
            <a:gdLst/>
            <a:ahLst/>
            <a:cxnLst/>
            <a:rect l="l" t="t" r="r" b="b"/>
            <a:pathLst>
              <a:path w="4623681" h="441418">
                <a:moveTo>
                  <a:pt x="203200" y="0"/>
                </a:moveTo>
                <a:lnTo>
                  <a:pt x="4623681" y="0"/>
                </a:lnTo>
                <a:lnTo>
                  <a:pt x="4420481" y="441418"/>
                </a:lnTo>
                <a:lnTo>
                  <a:pt x="0" y="441418"/>
                </a:lnTo>
                <a:lnTo>
                  <a:pt x="203200" y="0"/>
                </a:lnTo>
                <a:close/>
              </a:path>
            </a:pathLst>
          </a:custGeom>
          <a:solidFill>
            <a:srgbClr val="0C4DA2"/>
          </a:solidFill>
        </p:spPr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2E7DD3-4FCD-4E88-A7CA-E09600115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94" y="679372"/>
            <a:ext cx="10515600" cy="8218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 [Arial 38-42 pt. white, bold]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8716A7-875A-4382-8316-209B0D681DC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3694" y="1811079"/>
            <a:ext cx="4889544" cy="4351338"/>
          </a:xfrm>
        </p:spPr>
        <p:txBody>
          <a:bodyPr>
            <a:normAutofit/>
          </a:bodyPr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 [Arial 26]</a:t>
            </a:r>
          </a:p>
          <a:p>
            <a:pPr lvl="1"/>
            <a:r>
              <a:rPr lang="en-US" dirty="0"/>
              <a:t>Second level [Arial 24]</a:t>
            </a:r>
          </a:p>
          <a:p>
            <a:pPr lvl="2"/>
            <a:r>
              <a:rPr lang="en-US" dirty="0"/>
              <a:t>Third level [Arial 22]</a:t>
            </a:r>
          </a:p>
          <a:p>
            <a:pPr lvl="3"/>
            <a:r>
              <a:rPr lang="en-US" dirty="0"/>
              <a:t>Fourth level [Arial 20]</a:t>
            </a:r>
          </a:p>
          <a:p>
            <a:pPr lvl="4"/>
            <a:r>
              <a:rPr lang="en-US" dirty="0"/>
              <a:t>Fifth level [Arial 18]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70B396-D5FC-4572-99BC-5BC65F12D0FB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095999" y="1811079"/>
            <a:ext cx="5480824" cy="4351338"/>
          </a:xfrm>
        </p:spPr>
        <p:txBody>
          <a:bodyPr>
            <a:normAutofit/>
          </a:bodyPr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 [Arial 26]</a:t>
            </a:r>
          </a:p>
          <a:p>
            <a:pPr lvl="1"/>
            <a:r>
              <a:rPr lang="en-US" dirty="0"/>
              <a:t>Second level [Arial 24]</a:t>
            </a:r>
          </a:p>
          <a:p>
            <a:pPr lvl="2"/>
            <a:r>
              <a:rPr lang="en-US" dirty="0"/>
              <a:t>Third level [Arial 22]</a:t>
            </a:r>
          </a:p>
          <a:p>
            <a:pPr lvl="3"/>
            <a:r>
              <a:rPr lang="en-US" dirty="0"/>
              <a:t>Fourth level [Arial 20]</a:t>
            </a:r>
          </a:p>
          <a:p>
            <a:pPr lvl="4"/>
            <a:r>
              <a:rPr lang="en-US" dirty="0"/>
              <a:t>Fifth level [Arial 18]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3475488-00FD-451C-8A20-2D8FD9A18110}"/>
              </a:ext>
            </a:extLst>
          </p:cNvPr>
          <p:cNvSpPr txBox="1">
            <a:spLocks/>
          </p:cNvSpPr>
          <p:nvPr userDrawn="1"/>
        </p:nvSpPr>
        <p:spPr>
          <a:xfrm>
            <a:off x="11140067" y="6474334"/>
            <a:ext cx="4367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7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7BF69-1F5A-415C-B02B-F4BB3D1C8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D92C4F8-2851-4D34-B62E-441D88A723CC}"/>
              </a:ext>
            </a:extLst>
          </p:cNvPr>
          <p:cNvSpPr/>
          <p:nvPr userDrawn="1"/>
        </p:nvSpPr>
        <p:spPr>
          <a:xfrm>
            <a:off x="0" y="679372"/>
            <a:ext cx="12191997" cy="821860"/>
          </a:xfrm>
          <a:custGeom>
            <a:avLst/>
            <a:gdLst/>
            <a:ahLst/>
            <a:cxnLst/>
            <a:rect l="l" t="t" r="r" b="b"/>
            <a:pathLst>
              <a:path w="4623681" h="441418">
                <a:moveTo>
                  <a:pt x="203200" y="0"/>
                </a:moveTo>
                <a:lnTo>
                  <a:pt x="4623681" y="0"/>
                </a:lnTo>
                <a:lnTo>
                  <a:pt x="4420481" y="441418"/>
                </a:lnTo>
                <a:lnTo>
                  <a:pt x="0" y="441418"/>
                </a:lnTo>
                <a:lnTo>
                  <a:pt x="203200" y="0"/>
                </a:lnTo>
                <a:close/>
              </a:path>
            </a:pathLst>
          </a:custGeom>
          <a:solidFill>
            <a:srgbClr val="0C4DA2"/>
          </a:solidFill>
        </p:spPr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2E7DD3-4FCD-4E88-A7CA-E09600115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94" y="679372"/>
            <a:ext cx="10515600" cy="8218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 [Arial 38-42 pt. white, bold]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8716A7-875A-4382-8316-209B0D681DC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3694" y="1811079"/>
            <a:ext cx="3422250" cy="4351338"/>
          </a:xfrm>
        </p:spPr>
        <p:txBody>
          <a:bodyPr>
            <a:normAutofit/>
          </a:bodyPr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 [Arial 26]</a:t>
            </a:r>
          </a:p>
          <a:p>
            <a:pPr lvl="1"/>
            <a:r>
              <a:rPr lang="en-US" dirty="0"/>
              <a:t>Second level [Arial 24]</a:t>
            </a:r>
          </a:p>
          <a:p>
            <a:pPr lvl="2"/>
            <a:r>
              <a:rPr lang="en-US" dirty="0"/>
              <a:t>Third level [Arial 22]</a:t>
            </a:r>
          </a:p>
          <a:p>
            <a:pPr lvl="3"/>
            <a:r>
              <a:rPr lang="en-US" dirty="0"/>
              <a:t>Fourth level [Arial 20]</a:t>
            </a:r>
          </a:p>
          <a:p>
            <a:pPr lvl="4"/>
            <a:r>
              <a:rPr lang="en-US" dirty="0"/>
              <a:t>Fifth level [Arial 18]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3475488-00FD-451C-8A20-2D8FD9A18110}"/>
              </a:ext>
            </a:extLst>
          </p:cNvPr>
          <p:cNvSpPr txBox="1">
            <a:spLocks/>
          </p:cNvSpPr>
          <p:nvPr userDrawn="1"/>
        </p:nvSpPr>
        <p:spPr>
          <a:xfrm>
            <a:off x="11140067" y="6474334"/>
            <a:ext cx="4367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5AC237-F92D-4945-A670-E03C7B20F87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384873" y="1827290"/>
            <a:ext cx="3422250" cy="4351338"/>
          </a:xfrm>
        </p:spPr>
        <p:txBody>
          <a:bodyPr>
            <a:normAutofit/>
          </a:bodyPr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 [Arial 26]</a:t>
            </a:r>
          </a:p>
          <a:p>
            <a:pPr lvl="1"/>
            <a:r>
              <a:rPr lang="en-US" dirty="0"/>
              <a:t>Second level [Arial 24]</a:t>
            </a:r>
          </a:p>
          <a:p>
            <a:pPr lvl="2"/>
            <a:r>
              <a:rPr lang="en-US" dirty="0"/>
              <a:t>Third level [Arial 22]</a:t>
            </a:r>
          </a:p>
          <a:p>
            <a:pPr lvl="3"/>
            <a:r>
              <a:rPr lang="en-US" dirty="0"/>
              <a:t>Fourth level [Arial 20]</a:t>
            </a:r>
          </a:p>
          <a:p>
            <a:pPr lvl="4"/>
            <a:r>
              <a:rPr lang="en-US" dirty="0"/>
              <a:t>Fifth level [Arial 18]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14E5EF-9083-409B-9F33-FF2A75B85869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226056" y="1843319"/>
            <a:ext cx="3422250" cy="4351338"/>
          </a:xfrm>
        </p:spPr>
        <p:txBody>
          <a:bodyPr>
            <a:normAutofit/>
          </a:bodyPr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 [Arial 26]</a:t>
            </a:r>
          </a:p>
          <a:p>
            <a:pPr lvl="1"/>
            <a:r>
              <a:rPr lang="en-US" dirty="0"/>
              <a:t>Second level [Arial 24]</a:t>
            </a:r>
          </a:p>
          <a:p>
            <a:pPr lvl="2"/>
            <a:r>
              <a:rPr lang="en-US" dirty="0"/>
              <a:t>Third level [Arial 22]</a:t>
            </a:r>
          </a:p>
          <a:p>
            <a:pPr lvl="3"/>
            <a:r>
              <a:rPr lang="en-US" dirty="0"/>
              <a:t>Fourth level [Arial 20]</a:t>
            </a:r>
          </a:p>
          <a:p>
            <a:pPr lvl="4"/>
            <a:r>
              <a:rPr lang="en-US" dirty="0"/>
              <a:t>Fifth level [Arial 18]</a:t>
            </a:r>
          </a:p>
        </p:txBody>
      </p:sp>
    </p:spTree>
    <p:extLst>
      <p:ext uri="{BB962C8B-B14F-4D97-AF65-F5344CB8AC3E}">
        <p14:creationId xmlns:p14="http://schemas.microsoft.com/office/powerpoint/2010/main" val="54968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B86C6A5-D440-4279-B0B1-376622DA4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52547" y="1607637"/>
            <a:ext cx="75605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EC41B97A-E27A-43A8-8E54-5AC8680DD7B9}"/>
              </a:ext>
            </a:extLst>
          </p:cNvPr>
          <p:cNvGrpSpPr/>
          <p:nvPr userDrawn="1"/>
        </p:nvGrpSpPr>
        <p:grpSpPr>
          <a:xfrm>
            <a:off x="0" y="679372"/>
            <a:ext cx="12192000" cy="821860"/>
            <a:chOff x="0" y="0"/>
            <a:chExt cx="4623682" cy="441418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1DD6F3F9-72BE-4DBE-BC1D-32A1CEC8106E}"/>
                </a:ext>
              </a:extLst>
            </p:cNvPr>
            <p:cNvSpPr/>
            <p:nvPr/>
          </p:nvSpPr>
          <p:spPr>
            <a:xfrm>
              <a:off x="0" y="0"/>
              <a:ext cx="4623681" cy="441418"/>
            </a:xfrm>
            <a:custGeom>
              <a:avLst/>
              <a:gdLst/>
              <a:ahLst/>
              <a:cxnLst/>
              <a:rect l="l" t="t" r="r" b="b"/>
              <a:pathLst>
                <a:path w="4623681" h="441418">
                  <a:moveTo>
                    <a:pt x="203200" y="0"/>
                  </a:moveTo>
                  <a:lnTo>
                    <a:pt x="4623681" y="0"/>
                  </a:lnTo>
                  <a:lnTo>
                    <a:pt x="4420481" y="441418"/>
                  </a:lnTo>
                  <a:lnTo>
                    <a:pt x="0" y="4414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C4DA2"/>
            </a:solidFill>
          </p:spPr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DE619C5C-FAD4-4243-8046-AF9508990714}"/>
                </a:ext>
              </a:extLst>
            </p:cNvPr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A5E3E0F-C953-464F-8073-791B9DDFE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94" y="679372"/>
            <a:ext cx="10515600" cy="8218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 [Arial 38-42 pt. white, bold]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BF9868B-B4E7-4DE4-9527-20D27A0F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0067" y="6474334"/>
            <a:ext cx="436756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5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EC41B97A-E27A-43A8-8E54-5AC8680DD7B9}"/>
              </a:ext>
            </a:extLst>
          </p:cNvPr>
          <p:cNvGrpSpPr/>
          <p:nvPr userDrawn="1"/>
        </p:nvGrpSpPr>
        <p:grpSpPr>
          <a:xfrm>
            <a:off x="0" y="679372"/>
            <a:ext cx="12192000" cy="821860"/>
            <a:chOff x="0" y="0"/>
            <a:chExt cx="4623682" cy="441418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1DD6F3F9-72BE-4DBE-BC1D-32A1CEC8106E}"/>
                </a:ext>
              </a:extLst>
            </p:cNvPr>
            <p:cNvSpPr/>
            <p:nvPr/>
          </p:nvSpPr>
          <p:spPr>
            <a:xfrm>
              <a:off x="0" y="0"/>
              <a:ext cx="4623681" cy="441418"/>
            </a:xfrm>
            <a:custGeom>
              <a:avLst/>
              <a:gdLst/>
              <a:ahLst/>
              <a:cxnLst/>
              <a:rect l="l" t="t" r="r" b="b"/>
              <a:pathLst>
                <a:path w="4623681" h="441418">
                  <a:moveTo>
                    <a:pt x="203200" y="0"/>
                  </a:moveTo>
                  <a:lnTo>
                    <a:pt x="4623681" y="0"/>
                  </a:lnTo>
                  <a:lnTo>
                    <a:pt x="4420481" y="441418"/>
                  </a:lnTo>
                  <a:lnTo>
                    <a:pt x="0" y="4414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C4DA2"/>
            </a:solidFill>
          </p:spPr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DE619C5C-FAD4-4243-8046-AF9508990714}"/>
                </a:ext>
              </a:extLst>
            </p:cNvPr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A5E3E0F-C953-464F-8073-791B9DDFE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94" y="679372"/>
            <a:ext cx="10515600" cy="8218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 [Arial 38-42 pt. white, bold]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9AC90AC0-7EEE-4ACA-97C6-4BEA3CA6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0067" y="6474334"/>
            <a:ext cx="436756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7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4488B1D0-5736-4AFD-B40C-B1C35E7504AD}"/>
              </a:ext>
            </a:extLst>
          </p:cNvPr>
          <p:cNvGrpSpPr/>
          <p:nvPr userDrawn="1"/>
        </p:nvGrpSpPr>
        <p:grpSpPr>
          <a:xfrm>
            <a:off x="0" y="679372"/>
            <a:ext cx="12192000" cy="821860"/>
            <a:chOff x="0" y="0"/>
            <a:chExt cx="4623682" cy="441418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80F6479-7B07-4166-8928-7B29547D24CE}"/>
                </a:ext>
              </a:extLst>
            </p:cNvPr>
            <p:cNvSpPr/>
            <p:nvPr/>
          </p:nvSpPr>
          <p:spPr>
            <a:xfrm>
              <a:off x="0" y="0"/>
              <a:ext cx="4623681" cy="441418"/>
            </a:xfrm>
            <a:custGeom>
              <a:avLst/>
              <a:gdLst/>
              <a:ahLst/>
              <a:cxnLst/>
              <a:rect l="l" t="t" r="r" b="b"/>
              <a:pathLst>
                <a:path w="4623681" h="441418">
                  <a:moveTo>
                    <a:pt x="203200" y="0"/>
                  </a:moveTo>
                  <a:lnTo>
                    <a:pt x="4623681" y="0"/>
                  </a:lnTo>
                  <a:lnTo>
                    <a:pt x="4420481" y="441418"/>
                  </a:lnTo>
                  <a:lnTo>
                    <a:pt x="0" y="4414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C4DA2"/>
            </a:solidFill>
          </p:spPr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D8498BDA-DEEF-4AA8-8B73-83F6984BC6C4}"/>
                </a:ext>
              </a:extLst>
            </p:cNvPr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0A167AD-748B-4A86-A4EC-68D2CBA3158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07482" y="1920769"/>
            <a:ext cx="6169341" cy="4351338"/>
          </a:xfrm>
        </p:spPr>
        <p:txBody>
          <a:bodyPr>
            <a:normAutofit/>
          </a:bodyPr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	[ Arial 26]</a:t>
            </a:r>
          </a:p>
          <a:p>
            <a:pPr lvl="1"/>
            <a:r>
              <a:rPr lang="en-US" dirty="0"/>
              <a:t>Second level [Arial 24]</a:t>
            </a:r>
          </a:p>
          <a:p>
            <a:pPr lvl="2"/>
            <a:r>
              <a:rPr lang="en-US" dirty="0"/>
              <a:t>Third level [Arial 22]</a:t>
            </a:r>
          </a:p>
          <a:p>
            <a:pPr lvl="3"/>
            <a:r>
              <a:rPr lang="en-US" dirty="0"/>
              <a:t>Fourth level [Arial 20]</a:t>
            </a:r>
          </a:p>
          <a:p>
            <a:pPr lvl="4"/>
            <a:r>
              <a:rPr lang="en-US" dirty="0"/>
              <a:t>Fifth level [Arial 18]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16A3E3A-C358-44EB-83EA-4DB01B67414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43694" y="1920769"/>
            <a:ext cx="4508533" cy="4362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0680F02-8C91-415D-9847-55D20AF20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94" y="679372"/>
            <a:ext cx="10515600" cy="8218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 [Arial 38-42 pt. white, bold]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BB81E4F-39F7-4E39-8C84-63CAE875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0067" y="6474334"/>
            <a:ext cx="436756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3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E0AD1CE-E477-4EFF-9CA7-D78072926E94}"/>
              </a:ext>
            </a:extLst>
          </p:cNvPr>
          <p:cNvGrpSpPr/>
          <p:nvPr userDrawn="1"/>
        </p:nvGrpSpPr>
        <p:grpSpPr>
          <a:xfrm>
            <a:off x="0" y="679372"/>
            <a:ext cx="12192000" cy="821860"/>
            <a:chOff x="0" y="0"/>
            <a:chExt cx="4623682" cy="44141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10F68DB-805C-4671-9C3A-5E61F090D376}"/>
                </a:ext>
              </a:extLst>
            </p:cNvPr>
            <p:cNvSpPr/>
            <p:nvPr/>
          </p:nvSpPr>
          <p:spPr>
            <a:xfrm>
              <a:off x="0" y="0"/>
              <a:ext cx="4623681" cy="441418"/>
            </a:xfrm>
            <a:custGeom>
              <a:avLst/>
              <a:gdLst/>
              <a:ahLst/>
              <a:cxnLst/>
              <a:rect l="l" t="t" r="r" b="b"/>
              <a:pathLst>
                <a:path w="4623681" h="441418">
                  <a:moveTo>
                    <a:pt x="203200" y="0"/>
                  </a:moveTo>
                  <a:lnTo>
                    <a:pt x="4623681" y="0"/>
                  </a:lnTo>
                  <a:lnTo>
                    <a:pt x="4420481" y="441418"/>
                  </a:lnTo>
                  <a:lnTo>
                    <a:pt x="0" y="4414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C4DA2"/>
            </a:solidFill>
          </p:spPr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9F38B278-6D65-4532-8052-75D3CF292358}"/>
                </a:ext>
              </a:extLst>
            </p:cNvPr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FA67B02-11EB-4282-A0C6-CAA1907E3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94" y="679372"/>
            <a:ext cx="10515600" cy="8218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 [Arial 38-42 pt. white, bold]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5E8600D4-8FAF-4004-B558-C504521D7838}"/>
              </a:ext>
            </a:extLst>
          </p:cNvPr>
          <p:cNvSpPr txBox="1"/>
          <p:nvPr userDrawn="1"/>
        </p:nvSpPr>
        <p:spPr>
          <a:xfrm>
            <a:off x="2454726" y="2797627"/>
            <a:ext cx="7282542" cy="855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Have Questions? Please Contact: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BCF6778-69AC-4B38-94C8-164BDB9A4E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30590" y="3969490"/>
            <a:ext cx="6341807" cy="1241397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Name and Title 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 Number 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8BCBD0D5-2E94-4F9A-A208-05D98E3F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0067" y="6474334"/>
            <a:ext cx="436756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7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3D8E1-0875-4D23-8DCF-0AF101B80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 [Arial 38 pt. white, bold]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082C9-E3CD-4C7E-8DB1-2FBC937E9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[Arial 26]</a:t>
            </a:r>
          </a:p>
          <a:p>
            <a:pPr lvl="1"/>
            <a:r>
              <a:rPr lang="en-US" dirty="0"/>
              <a:t>Second level [Arial 24]</a:t>
            </a:r>
          </a:p>
          <a:p>
            <a:pPr lvl="2"/>
            <a:r>
              <a:rPr lang="en-US" dirty="0"/>
              <a:t>Third level [Arial 22]</a:t>
            </a:r>
          </a:p>
          <a:p>
            <a:pPr lvl="3"/>
            <a:r>
              <a:rPr lang="en-US" dirty="0"/>
              <a:t>Fourth level [Arial 20]</a:t>
            </a:r>
          </a:p>
          <a:p>
            <a:pPr lvl="4"/>
            <a:r>
              <a:rPr lang="en-US" dirty="0"/>
              <a:t>Fifth level [Arial 18]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AABB85-2853-44C3-A76C-282D1637B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3520" y="6356350"/>
            <a:ext cx="403302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60" r:id="rId5"/>
    <p:sldLayoutId id="2147483654" r:id="rId6"/>
    <p:sldLayoutId id="2147483657" r:id="rId7"/>
    <p:sldLayoutId id="2147483656" r:id="rId8"/>
    <p:sldLayoutId id="214748365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42092f7f-e3b2-4591-aa80-239e7c2fb0e2@namprd09.prod.outlook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1611-2AEE-46ED-919F-2530C68BB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416" y="2803057"/>
            <a:ext cx="9893584" cy="1018802"/>
          </a:xfrm>
        </p:spPr>
        <p:txBody>
          <a:bodyPr/>
          <a:lstStyle/>
          <a:p>
            <a:r>
              <a:rPr lang="en-US" sz="4800" b="1" dirty="0"/>
              <a:t>Managing a Public Pension Plan: </a:t>
            </a:r>
            <a:br>
              <a:rPr lang="en-US" sz="4800" b="1" dirty="0"/>
            </a:br>
            <a:r>
              <a:rPr lang="en-US" sz="4800" b="1" dirty="0"/>
              <a:t>One Approach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BD914-73E5-40F7-8111-BC90CA1F2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381" y="4233465"/>
            <a:ext cx="9462404" cy="147951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TLFFRA Educational Conference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October 4,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Lakeway, TX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1400" dirty="0"/>
              <a:t>David Wescoe, Executive Director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Texas Municipal Retirement System</a:t>
            </a:r>
          </a:p>
          <a:p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CFDF8D-C47F-445A-AB96-AEE782A90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41" y="295074"/>
            <a:ext cx="1602072" cy="16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3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C8DD2-6287-4256-B4C1-FA0AD98D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93FA1-9D7C-43F8-8696-7461032DD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93" y="3221135"/>
            <a:ext cx="11033130" cy="1444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Board Governance</a:t>
            </a:r>
          </a:p>
        </p:txBody>
      </p:sp>
    </p:spTree>
    <p:extLst>
      <p:ext uri="{BB962C8B-B14F-4D97-AF65-F5344CB8AC3E}">
        <p14:creationId xmlns:p14="http://schemas.microsoft.com/office/powerpoint/2010/main" val="290679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C9590E-98E3-4220-ACE6-4C49796A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2C1C7-ED23-47EF-BE3C-3E8FC3263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43" y="3195497"/>
            <a:ext cx="11033130" cy="1231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“Good Boards don’t create good companies, but a bad Board will kill a company every time.”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615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C8DD2-6287-4256-B4C1-FA0AD98D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76653E-394B-4001-98A8-69EC4FB4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 Typical Trustee Profile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4D923B-45A8-4751-A740-E1AD4D122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925" y="1811338"/>
            <a:ext cx="11033125" cy="4351337"/>
          </a:xfrm>
        </p:spPr>
        <p:txBody>
          <a:bodyPr/>
          <a:lstStyle/>
          <a:p>
            <a:r>
              <a:rPr lang="en-US" dirty="0"/>
              <a:t>“Pension boards are lay boards, and their trustees are mostly part-time volunteers”</a:t>
            </a:r>
          </a:p>
          <a:p>
            <a:r>
              <a:rPr lang="en-US" dirty="0"/>
              <a:t>Trustees “represent various constituencies: elected, appointed and </a:t>
            </a:r>
            <a:r>
              <a:rPr lang="en-US" i="1" dirty="0"/>
              <a:t>ex officio…</a:t>
            </a:r>
            <a:r>
              <a:rPr lang="en-US" dirty="0"/>
              <a:t>”</a:t>
            </a:r>
          </a:p>
          <a:p>
            <a:r>
              <a:rPr lang="en-US" dirty="0"/>
              <a:t>“[Trustees are not] typically investment or pension administration experts…”</a:t>
            </a:r>
          </a:p>
          <a:p>
            <a:r>
              <a:rPr lang="en-US" dirty="0"/>
              <a:t>“[Trustees] usually don’t have the time to be involved in day-to-day management”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7E42D-545D-4B13-B441-2BB184FF8503}"/>
              </a:ext>
            </a:extLst>
          </p:cNvPr>
          <p:cNvSpPr txBox="1"/>
          <p:nvPr/>
        </p:nvSpPr>
        <p:spPr>
          <a:xfrm>
            <a:off x="5224291" y="5577642"/>
            <a:ext cx="6352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“The Role of the Fiduciary Board,” Rick Funston, CEO, Funston Advisory Services</a:t>
            </a:r>
          </a:p>
        </p:txBody>
      </p:sp>
    </p:spTree>
    <p:extLst>
      <p:ext uri="{BB962C8B-B14F-4D97-AF65-F5344CB8AC3E}">
        <p14:creationId xmlns:p14="http://schemas.microsoft.com/office/powerpoint/2010/main" val="64271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C8DD2-6287-4256-B4C1-FA0AD98D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93FA1-9D7C-43F8-8696-7461032DD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93" y="3221135"/>
            <a:ext cx="11033130" cy="1444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“Gee, I didn’t think of that.”</a:t>
            </a:r>
          </a:p>
        </p:txBody>
      </p:sp>
    </p:spTree>
    <p:extLst>
      <p:ext uri="{BB962C8B-B14F-4D97-AF65-F5344CB8AC3E}">
        <p14:creationId xmlns:p14="http://schemas.microsoft.com/office/powerpoint/2010/main" val="3697755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C8DD2-6287-4256-B4C1-FA0AD98D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93FA1-9D7C-43F8-8696-7461032DD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93" y="3221135"/>
            <a:ext cx="11033130" cy="1444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/>
              <a:t>100:1</a:t>
            </a:r>
          </a:p>
        </p:txBody>
      </p:sp>
    </p:spTree>
    <p:extLst>
      <p:ext uri="{BB962C8B-B14F-4D97-AF65-F5344CB8AC3E}">
        <p14:creationId xmlns:p14="http://schemas.microsoft.com/office/powerpoint/2010/main" val="99661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C8DD2-6287-4256-B4C1-FA0AD98D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76653E-394B-4001-98A8-69EC4FB4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Therefore, Trustees Should…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F2E61A-897A-489B-962D-E39618D3BF8F}"/>
              </a:ext>
            </a:extLst>
          </p:cNvPr>
          <p:cNvSpPr txBox="1">
            <a:spLocks/>
          </p:cNvSpPr>
          <p:nvPr/>
        </p:nvSpPr>
        <p:spPr>
          <a:xfrm>
            <a:off x="542925" y="1866370"/>
            <a:ext cx="110331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“Rely on their professional staff and independent advisors for guidance, execution and verification,”</a:t>
            </a:r>
            <a:br>
              <a:rPr lang="en-US" dirty="0"/>
            </a:b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Understand that their role “is one of oversight, not close supervision or in involvement in day-to-day management,” and</a:t>
            </a:r>
            <a:br>
              <a:rPr lang="en-US" dirty="0"/>
            </a:b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“Delegate operations to executives, staff and consultants while maintain oversight controls.”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E7336-43BF-4D38-9EBC-62DA8EDC0B4A}"/>
              </a:ext>
            </a:extLst>
          </p:cNvPr>
          <p:cNvSpPr txBox="1"/>
          <p:nvPr/>
        </p:nvSpPr>
        <p:spPr>
          <a:xfrm>
            <a:off x="5224291" y="5577642"/>
            <a:ext cx="6352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“The Role of the Fiduciary Board,” Rick Funston, CEO, Funston Advisory Services</a:t>
            </a:r>
          </a:p>
        </p:txBody>
      </p:sp>
    </p:spTree>
    <p:extLst>
      <p:ext uri="{BB962C8B-B14F-4D97-AF65-F5344CB8AC3E}">
        <p14:creationId xmlns:p14="http://schemas.microsoft.com/office/powerpoint/2010/main" val="3039565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68F57-12FF-4F29-AAF8-A088C807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Other Words…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28419-7642-4981-9154-2D7181520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94" y="1924628"/>
            <a:ext cx="11033130" cy="6189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Trustees should leave the muffins to management. 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6D921416-F717-45F2-956E-94A4B4D5F6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236026"/>
              </p:ext>
            </p:extLst>
          </p:nvPr>
        </p:nvGraphicFramePr>
        <p:xfrm>
          <a:off x="2405099" y="2543598"/>
          <a:ext cx="7381802" cy="415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resentation" r:id="rId3" imgW="5582662" imgH="3139575" progId="PowerPoint.Show.12">
                  <p:embed/>
                </p:oleObj>
              </mc:Choice>
              <mc:Fallback>
                <p:oleObj name="Presentation" r:id="rId3" imgW="5582662" imgH="3139575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D921416-F717-45F2-956E-94A4B4D5F6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5099" y="2543598"/>
                        <a:ext cx="7381802" cy="4152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68A2-052C-4534-BBD8-8A49446F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85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68F57-12FF-4F29-AAF8-A088C807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3" y="679372"/>
            <a:ext cx="11068871" cy="821860"/>
          </a:xfrm>
        </p:spPr>
        <p:txBody>
          <a:bodyPr/>
          <a:lstStyle/>
          <a:p>
            <a:r>
              <a:rPr lang="en-US" dirty="0"/>
              <a:t>A Trustee’s Most Important Role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28419-7642-4981-9154-2D7181520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881" y="3178480"/>
            <a:ext cx="10443186" cy="1427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To fulfill their and the plan’s fiduciary duty to plan Members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6F9FE-5CC4-4D72-A893-939FF875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4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1C74-FB3D-471A-8B10-E5E4D7FB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Trustee Fiduciary Duties Are Clear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610B9-C1A7-43A9-8009-DE9072331A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Act loyally and impartially in the best interests of Members and beneficiaries</a:t>
            </a:r>
          </a:p>
          <a:p>
            <a:r>
              <a:rPr lang="en-US" dirty="0"/>
              <a:t>Be prudent by exercising care, skill and diligence</a:t>
            </a:r>
          </a:p>
          <a:p>
            <a:r>
              <a:rPr lang="en-US" dirty="0"/>
              <a:t>Stay informed and aware</a:t>
            </a:r>
          </a:p>
          <a:p>
            <a:r>
              <a:rPr lang="en-US" dirty="0"/>
              <a:t>Diversify assets and control costs</a:t>
            </a:r>
          </a:p>
          <a:p>
            <a:r>
              <a:rPr lang="en-US" dirty="0"/>
              <a:t>Comply with the law</a:t>
            </a:r>
          </a:p>
          <a:p>
            <a:r>
              <a:rPr lang="en-US" dirty="0"/>
              <a:t>Don’t turn a blind eye to misdeeds of other fiduciaries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7DD78-9B8C-48E2-8436-DA40431B145F}"/>
              </a:ext>
            </a:extLst>
          </p:cNvPr>
          <p:cNvSpPr txBox="1"/>
          <p:nvPr/>
        </p:nvSpPr>
        <p:spPr>
          <a:xfrm>
            <a:off x="5224291" y="5577642"/>
            <a:ext cx="6352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“Five Keys to Improving Board Effectiveness in Public Retirement Systems,” Funston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Lukomnik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B31D45-97A6-4A53-865B-9AFC91E3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00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C8DD2-6287-4256-B4C1-FA0AD98D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93FA1-9D7C-43F8-8696-7461032DD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93" y="2321859"/>
            <a:ext cx="11033130" cy="23441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Legislative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Political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1794BDE-D246-46DB-8B9A-4FA26DF5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4" y="679372"/>
            <a:ext cx="10515600" cy="821860"/>
          </a:xfrm>
        </p:spPr>
        <p:txBody>
          <a:bodyPr/>
          <a:lstStyle/>
          <a:p>
            <a:r>
              <a:rPr lang="en-US" sz="3600" dirty="0"/>
              <a:t>Two Current Fiduciary Challenges</a:t>
            </a:r>
          </a:p>
        </p:txBody>
      </p:sp>
    </p:spTree>
    <p:extLst>
      <p:ext uri="{BB962C8B-B14F-4D97-AF65-F5344CB8AC3E}">
        <p14:creationId xmlns:p14="http://schemas.microsoft.com/office/powerpoint/2010/main" val="380911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5E26DD-403E-48DB-9F2A-C63ADF3B5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D8520A-8882-41C1-A9E4-E0BF45F9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Like the U.S. Government, a Pension Plan Is…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69BFBE-A5F7-4BE7-96D4-FE2B37ECA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5" y="3178480"/>
            <a:ext cx="11033130" cy="1427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“An insurance company with an army.”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7F5A4-353F-4094-BC5E-20DCE58D592A}"/>
              </a:ext>
            </a:extLst>
          </p:cNvPr>
          <p:cNvSpPr txBox="1"/>
          <p:nvPr/>
        </p:nvSpPr>
        <p:spPr>
          <a:xfrm>
            <a:off x="7266035" y="4251970"/>
            <a:ext cx="4346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Peter R. Fisher, Under Secretary of the U.S. Treasury, 2002</a:t>
            </a:r>
          </a:p>
        </p:txBody>
      </p:sp>
    </p:spTree>
    <p:extLst>
      <p:ext uri="{BB962C8B-B14F-4D97-AF65-F5344CB8AC3E}">
        <p14:creationId xmlns:p14="http://schemas.microsoft.com/office/powerpoint/2010/main" val="3213651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68F57-12FF-4F29-AAF8-A088C807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3" y="679372"/>
            <a:ext cx="11068871" cy="821860"/>
          </a:xfrm>
        </p:spPr>
        <p:txBody>
          <a:bodyPr/>
          <a:lstStyle/>
          <a:p>
            <a:r>
              <a:rPr lang="en-US" dirty="0"/>
              <a:t>Fossil Fuel Investments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6F9FE-5CC4-4D72-A893-939FF875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Object 6">
            <a:hlinkClick r:id="" action="ppaction://ole?verb=0"/>
            <a:extLst>
              <a:ext uri="{FF2B5EF4-FFF2-40B4-BE49-F238E27FC236}">
                <a16:creationId xmlns:a16="http://schemas.microsoft.com/office/drawing/2014/main" id="{3FC8A806-B737-4C01-AD7E-F2E453993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75937"/>
              </p:ext>
            </p:extLst>
          </p:nvPr>
        </p:nvGraphicFramePr>
        <p:xfrm>
          <a:off x="4015556" y="1701257"/>
          <a:ext cx="3571875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resentation" r:id="rId3" imgW="3121240" imgH="4162258" progId="PowerPoint.Show.12">
                  <p:embed/>
                </p:oleObj>
              </mc:Choice>
              <mc:Fallback>
                <p:oleObj name="Presentation" r:id="rId3" imgW="3121240" imgH="4162258" progId="PowerPoint.Show.12">
                  <p:embed/>
                  <p:pic>
                    <p:nvPicPr>
                      <p:cNvPr id="7" name="Object 6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ABB8561B-399E-4D41-8D79-5B9E230E3F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5556" y="1701257"/>
                        <a:ext cx="3571875" cy="4762500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7254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1C74-FB3D-471A-8B10-E5E4D7FB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4" y="679372"/>
            <a:ext cx="11033129" cy="821860"/>
          </a:xfrm>
        </p:spPr>
        <p:txBody>
          <a:bodyPr/>
          <a:lstStyle/>
          <a:p>
            <a:r>
              <a:rPr lang="en-US" dirty="0"/>
              <a:t>Proxy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610B9-C1A7-43A9-8009-DE9072331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93" y="1811079"/>
            <a:ext cx="11033130" cy="12202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CalPERS believes that owning company shares and voting proxies can be more impactful than divestment: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6690DE-606F-4837-8AE5-AB284E94E148}"/>
              </a:ext>
            </a:extLst>
          </p:cNvPr>
          <p:cNvSpPr txBox="1">
            <a:spLocks/>
          </p:cNvSpPr>
          <p:nvPr/>
        </p:nvSpPr>
        <p:spPr>
          <a:xfrm>
            <a:off x="1219649" y="3031299"/>
            <a:ext cx="9681218" cy="122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“[If we divest] we will not have a seat at the table, and our seat will be taken by investors that may not have the same interest in long-term sustainability as CalPERS.”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16A1A-7B3B-492D-B35E-BEBFC5777B85}"/>
              </a:ext>
            </a:extLst>
          </p:cNvPr>
          <p:cNvSpPr txBox="1"/>
          <p:nvPr/>
        </p:nvSpPr>
        <p:spPr>
          <a:xfrm>
            <a:off x="6060258" y="5133185"/>
            <a:ext cx="5676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Dan Brown, Chief, CalPERS Legislative Affairs Division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DB67A-302C-4C9B-8916-29948C94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4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0FAF9D9-1D8C-410C-A57E-A3A7F9D89A7D}"/>
              </a:ext>
            </a:extLst>
          </p:cNvPr>
          <p:cNvSpPr txBox="1">
            <a:spLocks/>
          </p:cNvSpPr>
          <p:nvPr/>
        </p:nvSpPr>
        <p:spPr>
          <a:xfrm>
            <a:off x="543693" y="2447469"/>
            <a:ext cx="11033130" cy="196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/>
              <a:t>MOSERS is modifying its proxy rules after the State Treasurer (who is also a MOSERS Trustee) sought to “protect” the fund from “being used by activist investment managers to advance left-wing social and political causes.”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3DDF03-3B8C-49A4-B5D8-AC45C2FE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4FCCA6A-B05D-414A-ACBE-C4BA797D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4" y="679372"/>
            <a:ext cx="10515600" cy="821860"/>
          </a:xfrm>
        </p:spPr>
        <p:txBody>
          <a:bodyPr/>
          <a:lstStyle/>
          <a:p>
            <a:r>
              <a:rPr lang="en-US" sz="3200" dirty="0"/>
              <a:t>Proxy Voting cont.</a:t>
            </a:r>
          </a:p>
        </p:txBody>
      </p:sp>
    </p:spTree>
    <p:extLst>
      <p:ext uri="{BB962C8B-B14F-4D97-AF65-F5344CB8AC3E}">
        <p14:creationId xmlns:p14="http://schemas.microsoft.com/office/powerpoint/2010/main" val="321896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68F57-12FF-4F29-AAF8-A088C807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3" y="679372"/>
            <a:ext cx="11068871" cy="821860"/>
          </a:xfrm>
        </p:spPr>
        <p:txBody>
          <a:bodyPr/>
          <a:lstStyle/>
          <a:p>
            <a:r>
              <a:rPr lang="en-US" dirty="0"/>
              <a:t>The Power of 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6F9FE-5CC4-4D72-A893-939FF875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2" descr="624,230 One Cliparts, Stock Vector and Royalty Free One Illustrations">
            <a:extLst>
              <a:ext uri="{FF2B5EF4-FFF2-40B4-BE49-F238E27FC236}">
                <a16:creationId xmlns:a16="http://schemas.microsoft.com/office/drawing/2014/main" id="{63AF1369-A13C-45A2-A36E-48054B39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6" y="2034828"/>
            <a:ext cx="4117397" cy="411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2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68F57-12FF-4F29-AAF8-A088C807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3" y="679372"/>
            <a:ext cx="11068871" cy="821860"/>
          </a:xfrm>
        </p:spPr>
        <p:txBody>
          <a:bodyPr/>
          <a:lstStyle/>
          <a:p>
            <a:r>
              <a:rPr lang="en-US" sz="3600" dirty="0"/>
              <a:t>And if These Issues Aren’t Complicated Enough…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28419-7642-4981-9154-2D7181520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5" y="3178480"/>
            <a:ext cx="11033130" cy="1427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…there’s one more challenge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07C96-4EA8-4D5E-800B-FEE8E005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41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68F57-12FF-4F29-AAF8-A088C807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3" y="679372"/>
            <a:ext cx="11068871" cy="821860"/>
          </a:xfrm>
        </p:spPr>
        <p:txBody>
          <a:bodyPr/>
          <a:lstStyle/>
          <a:p>
            <a:r>
              <a:rPr lang="en-US" dirty="0"/>
              <a:t>Trustees Must Do It All in Public </a:t>
            </a:r>
          </a:p>
        </p:txBody>
      </p:sp>
      <p:pic>
        <p:nvPicPr>
          <p:cNvPr id="6" name="Picture 2" descr="19,265 Fishbowl Stock Photos, Pictures &amp; Royalty-Free Images - iStock">
            <a:extLst>
              <a:ext uri="{FF2B5EF4-FFF2-40B4-BE49-F238E27FC236}">
                <a16:creationId xmlns:a16="http://schemas.microsoft.com/office/drawing/2014/main" id="{2290740C-01BB-419D-9F85-237A7A2EAA2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25" y="1817369"/>
            <a:ext cx="5421558" cy="50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20288-272A-4EE8-BC4A-18D328BA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28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C8DD2-6287-4256-B4C1-FA0AD98D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93FA1-9D7C-43F8-8696-7461032DD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93" y="3221135"/>
            <a:ext cx="11033130" cy="1444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61458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64CEB-9E27-40AA-B6F3-4F12770C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 descr="Chipotle Mexican Grill - Wikipedia">
            <a:extLst>
              <a:ext uri="{FF2B5EF4-FFF2-40B4-BE49-F238E27FC236}">
                <a16:creationId xmlns:a16="http://schemas.microsoft.com/office/drawing/2014/main" id="{9E391254-972D-429C-BBE3-23342246F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72" y="2110333"/>
            <a:ext cx="3713018" cy="3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oldman Sachs - YouTube">
            <a:extLst>
              <a:ext uri="{FF2B5EF4-FFF2-40B4-BE49-F238E27FC236}">
                <a16:creationId xmlns:a16="http://schemas.microsoft.com/office/drawing/2014/main" id="{690BB81E-B4B5-49AF-8A47-D41A264AE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12" y="2110332"/>
            <a:ext cx="3713019" cy="371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76C5E5-90EB-4F02-9828-5381414C572F}"/>
              </a:ext>
            </a:extLst>
          </p:cNvPr>
          <p:cNvSpPr txBox="1"/>
          <p:nvPr/>
        </p:nvSpPr>
        <p:spPr>
          <a:xfrm>
            <a:off x="5797463" y="3409042"/>
            <a:ext cx="597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D76DCEEC-F604-4E24-A369-6B3E3619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4" y="679372"/>
            <a:ext cx="10515600" cy="821860"/>
          </a:xfrm>
        </p:spPr>
        <p:txBody>
          <a:bodyPr/>
          <a:lstStyle/>
          <a:p>
            <a:r>
              <a:rPr lang="en-US" sz="3600" dirty="0"/>
              <a:t>Or, Chipotle and Goldman </a:t>
            </a:r>
          </a:p>
        </p:txBody>
      </p:sp>
    </p:spTree>
    <p:extLst>
      <p:ext uri="{BB962C8B-B14F-4D97-AF65-F5344CB8AC3E}">
        <p14:creationId xmlns:p14="http://schemas.microsoft.com/office/powerpoint/2010/main" val="37741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C8DD2-6287-4256-B4C1-FA0AD98D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76653E-394B-4001-98A8-69EC4FB4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All Plans Perform the Same Fundamental Functions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93FA1-9D7C-43F8-8696-7461032DDD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Keep Member data fresh (the “ingredients”),</a:t>
            </a:r>
          </a:p>
          <a:p>
            <a:pPr>
              <a:lnSpc>
                <a:spcPct val="200000"/>
              </a:lnSpc>
            </a:pPr>
            <a:r>
              <a:rPr lang="en-US" dirty="0"/>
              <a:t>Calculate the correct benefit (the “customer’s order”), and </a:t>
            </a:r>
          </a:p>
          <a:p>
            <a:pPr>
              <a:lnSpc>
                <a:spcPct val="200000"/>
              </a:lnSpc>
            </a:pPr>
            <a:r>
              <a:rPr lang="en-US" dirty="0"/>
              <a:t>Deposit the benefit check every months (the “burrito bowl”)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Invest the money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747D1-9B6C-42ED-89C2-DA4D143103F9}"/>
              </a:ext>
            </a:extLst>
          </p:cNvPr>
          <p:cNvSpPr txBox="1"/>
          <p:nvPr/>
        </p:nvSpPr>
        <p:spPr>
          <a:xfrm>
            <a:off x="242048" y="4598894"/>
            <a:ext cx="221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38617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FC18F-7DC8-481F-A5BF-D444CE14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6" descr="A picture containing person, mask&#10;&#10;Description automatically generated">
            <a:extLst>
              <a:ext uri="{FF2B5EF4-FFF2-40B4-BE49-F238E27FC236}">
                <a16:creationId xmlns:a16="http://schemas.microsoft.com/office/drawing/2014/main" id="{636FC736-3432-4AC9-A0D5-3C1880BDD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60225" y="2341565"/>
            <a:ext cx="4471550" cy="3353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ABE088E8-557B-4841-846E-B79C7D5E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4" y="679372"/>
            <a:ext cx="10515600" cy="821860"/>
          </a:xfrm>
        </p:spPr>
        <p:txBody>
          <a:bodyPr>
            <a:normAutofit/>
          </a:bodyPr>
          <a:lstStyle/>
          <a:p>
            <a:r>
              <a:rPr lang="en-US" sz="3600" dirty="0"/>
              <a:t>Provide Great Member Service</a:t>
            </a:r>
          </a:p>
        </p:txBody>
      </p:sp>
    </p:spTree>
    <p:extLst>
      <p:ext uri="{BB962C8B-B14F-4D97-AF65-F5344CB8AC3E}">
        <p14:creationId xmlns:p14="http://schemas.microsoft.com/office/powerpoint/2010/main" val="35352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FC18F-7DC8-481F-A5BF-D444CE14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2" descr="Exxon Sign With Original Frame DSP 83x46 | M282 | Davenport 2017">
            <a:extLst>
              <a:ext uri="{FF2B5EF4-FFF2-40B4-BE49-F238E27FC236}">
                <a16:creationId xmlns:a16="http://schemas.microsoft.com/office/drawing/2014/main" id="{FCE06CA9-9A0F-4AE1-8A74-2FE7D0AD3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34" y="1735732"/>
            <a:ext cx="7448532" cy="418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1EEE5CC-7621-4D9F-83C0-5F0D3CDC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4" y="679372"/>
            <a:ext cx="10515600" cy="821860"/>
          </a:xfrm>
        </p:spPr>
        <p:txBody>
          <a:bodyPr>
            <a:normAutofit/>
          </a:bodyPr>
          <a:lstStyle/>
          <a:p>
            <a:r>
              <a:rPr lang="en-US" sz="3600" dirty="0"/>
              <a:t>Right People in the Right Spot</a:t>
            </a:r>
          </a:p>
        </p:txBody>
      </p:sp>
    </p:spTree>
    <p:extLst>
      <p:ext uri="{BB962C8B-B14F-4D97-AF65-F5344CB8AC3E}">
        <p14:creationId xmlns:p14="http://schemas.microsoft.com/office/powerpoint/2010/main" val="377525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FC18F-7DC8-481F-A5BF-D444CE14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C65520C-F41E-4C86-8CB3-9ACB71620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36" y="1698819"/>
            <a:ext cx="6967728" cy="462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FC18F-7DC8-481F-A5BF-D444CE14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Content Placeholder 4" descr="cid:42092f7f-e3b2-4591-aa80-239e7c2fb0e2@namprd09.prod.outlook.com">
            <a:extLst>
              <a:ext uri="{FF2B5EF4-FFF2-40B4-BE49-F238E27FC236}">
                <a16:creationId xmlns:a16="http://schemas.microsoft.com/office/drawing/2014/main" id="{4C8B4CBC-EE46-4585-A733-D3ABF76B3B1B}"/>
              </a:ext>
            </a:extLst>
          </p:cNvPr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23" y="1730680"/>
            <a:ext cx="5958754" cy="4670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0ED80910-D928-4891-AFCB-E85641A9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4" y="679372"/>
            <a:ext cx="10515600" cy="821860"/>
          </a:xfrm>
        </p:spPr>
        <p:txBody>
          <a:bodyPr>
            <a:normAutofit/>
          </a:bodyPr>
          <a:lstStyle/>
          <a:p>
            <a:r>
              <a:rPr lang="en-US" sz="4000" dirty="0"/>
              <a:t>A Clear Vision</a:t>
            </a:r>
          </a:p>
        </p:txBody>
      </p:sp>
    </p:spTree>
    <p:extLst>
      <p:ext uri="{BB962C8B-B14F-4D97-AF65-F5344CB8AC3E}">
        <p14:creationId xmlns:p14="http://schemas.microsoft.com/office/powerpoint/2010/main" val="15324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FC18F-7DC8-481F-A5BF-D444CE14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Content Placeholder 9" descr="A black and white photo of a boat on water&#10;&#10;Description automatically generated with low confidence">
            <a:extLst>
              <a:ext uri="{FF2B5EF4-FFF2-40B4-BE49-F238E27FC236}">
                <a16:creationId xmlns:a16="http://schemas.microsoft.com/office/drawing/2014/main" id="{C17F8F02-B5BA-45CD-8B77-C7A77045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517" y="2013193"/>
            <a:ext cx="7450966" cy="389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95429D74-B0B5-4DBC-8315-5C19A594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4" y="679372"/>
            <a:ext cx="10515600" cy="821860"/>
          </a:xfrm>
        </p:spPr>
        <p:txBody>
          <a:bodyPr>
            <a:normAutofit/>
          </a:bodyPr>
          <a:lstStyle/>
          <a:p>
            <a:r>
              <a:rPr lang="en-US" sz="4000" dirty="0"/>
              <a:t>The Reward</a:t>
            </a:r>
          </a:p>
        </p:txBody>
      </p:sp>
    </p:spTree>
    <p:extLst>
      <p:ext uri="{BB962C8B-B14F-4D97-AF65-F5344CB8AC3E}">
        <p14:creationId xmlns:p14="http://schemas.microsoft.com/office/powerpoint/2010/main" val="2655803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AD2046E-43D1-4D5B-A661-0CFDD0CFE461}" vid="{A7A5259A-1074-40B6-B7E8-D94BC11046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TMRS Powerpoint Template</Template>
  <TotalTime>3871</TotalTime>
  <Words>571</Words>
  <Application>Microsoft Office PowerPoint</Application>
  <PresentationFormat>Widescreen</PresentationFormat>
  <Paragraphs>90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Office Theme</vt:lpstr>
      <vt:lpstr>Microsoft PowerPoint Presentation</vt:lpstr>
      <vt:lpstr>Managing a Public Pension Plan:  One Approach</vt:lpstr>
      <vt:lpstr>Like the U.S. Government, a Pension Plan Is…</vt:lpstr>
      <vt:lpstr>Or, Chipotle and Goldman </vt:lpstr>
      <vt:lpstr>All Plans Perform the Same Fundamental Functions</vt:lpstr>
      <vt:lpstr>Provide Great Member Service</vt:lpstr>
      <vt:lpstr>Right People in the Right Spot</vt:lpstr>
      <vt:lpstr>PowerPoint Presentation</vt:lpstr>
      <vt:lpstr>A Clear Vision</vt:lpstr>
      <vt:lpstr>The Reward</vt:lpstr>
      <vt:lpstr>PowerPoint Presentation</vt:lpstr>
      <vt:lpstr>PowerPoint Presentation</vt:lpstr>
      <vt:lpstr>A Typical Trustee Profile</vt:lpstr>
      <vt:lpstr>PowerPoint Presentation</vt:lpstr>
      <vt:lpstr>PowerPoint Presentation</vt:lpstr>
      <vt:lpstr>Therefore, Trustees Should…</vt:lpstr>
      <vt:lpstr>In Other Words…</vt:lpstr>
      <vt:lpstr>A Trustee’s Most Important Role Is…</vt:lpstr>
      <vt:lpstr>Trustee Fiduciary Duties Are Clear</vt:lpstr>
      <vt:lpstr>Two Current Fiduciary Challenges</vt:lpstr>
      <vt:lpstr>Fossil Fuel Investments </vt:lpstr>
      <vt:lpstr>Proxy Voting</vt:lpstr>
      <vt:lpstr>Proxy Voting cont.</vt:lpstr>
      <vt:lpstr>The Power of One</vt:lpstr>
      <vt:lpstr>And if These Issues Aren’t Complicated Enough…</vt:lpstr>
      <vt:lpstr>Trustees Must Do It All in Public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 Public Pension Plan:  One Approach</dc:title>
  <dc:creator>Austin, John</dc:creator>
  <cp:lastModifiedBy>Austin, John</cp:lastModifiedBy>
  <cp:revision>5</cp:revision>
  <dcterms:created xsi:type="dcterms:W3CDTF">2022-09-30T20:44:37Z</dcterms:created>
  <dcterms:modified xsi:type="dcterms:W3CDTF">2022-10-03T13:16:13Z</dcterms:modified>
</cp:coreProperties>
</file>